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8" r:id="rId15"/>
    <p:sldId id="266" r:id="rId16"/>
    <p:sldId id="267" r:id="rId17"/>
    <p:sldId id="269" r:id="rId18"/>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595"/>
  </p:normalViewPr>
  <p:slideViewPr>
    <p:cSldViewPr snapToGrid="0">
      <p:cViewPr varScale="1">
        <p:scale>
          <a:sx n="113" d="100"/>
          <a:sy n="113" d="100"/>
        </p:scale>
        <p:origin x="1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2338055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0934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73650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3945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1395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99989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0784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84672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60268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6875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152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50975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dirty="0"/>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6.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7.png"/><Relationship Id="rId1" Type="http://schemas.microsoft.com/office/2007/relationships/media" Target="../media/media3.mp4"/><Relationship Id="rId2" Type="http://schemas.openxmlformats.org/officeDocument/2006/relationships/video" Target="../media/media3.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r>
              <a:rPr lang="en"/>
              <a:t>Altar Server Training</a:t>
            </a:r>
          </a:p>
        </p:txBody>
      </p:sp>
      <p:sp>
        <p:nvSpPr>
          <p:cNvPr id="51" name="Shape 51"/>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a:spcBef>
                <a:spcPts val="0"/>
              </a:spcBef>
              <a:buNone/>
            </a:pPr>
            <a:r>
              <a:rPr lang="en"/>
              <a:t>Refresher and New items for Advent and beyond</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New Bell Procedures Beginning November 28</a:t>
            </a:r>
          </a:p>
        </p:txBody>
      </p:sp>
      <p:sp>
        <p:nvSpPr>
          <p:cNvPr id="109" name="Shape 109"/>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dirty="0"/>
              <a:t>Still eight rings: First at the Epiclesis, Three at the Consecration of the Body, Three at the Consecration of the Blood, one when the Celebrant drinks the Precious Blood</a:t>
            </a:r>
          </a:p>
          <a:p>
            <a:pPr>
              <a:spcBef>
                <a:spcPts val="0"/>
              </a:spcBef>
              <a:buNone/>
            </a:pPr>
            <a:r>
              <a:rPr lang="en" dirty="0" smtClean="0"/>
              <a:t>The </a:t>
            </a:r>
            <a:r>
              <a:rPr lang="en" dirty="0"/>
              <a:t>Consecration rings now happen as three, same length rings, after the Host or the Chalice is elevated, with a 1-2 second pause between rings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20599" cy="572699"/>
          </a:xfrm>
        </p:spPr>
        <p:txBody>
          <a:bodyPr/>
          <a:lstStyle/>
          <a:p>
            <a:r>
              <a:rPr lang="en-US" dirty="0" smtClean="0"/>
              <a:t>Epiclesis Bells</a:t>
            </a:r>
            <a:endParaRPr lang="en-US" dirty="0"/>
          </a:p>
        </p:txBody>
      </p:sp>
      <p:pic>
        <p:nvPicPr>
          <p:cNvPr id="4" name="Altar server training Epiclesis reduc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572699"/>
            <a:ext cx="8127999" cy="4572000"/>
          </a:xfrm>
          <a:prstGeom prst="rect">
            <a:avLst/>
          </a:prstGeom>
        </p:spPr>
      </p:pic>
    </p:spTree>
    <p:extLst>
      <p:ext uri="{BB962C8B-B14F-4D97-AF65-F5344CB8AC3E}">
        <p14:creationId xmlns:p14="http://schemas.microsoft.com/office/powerpoint/2010/main" val="31856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636">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0" y="0"/>
            <a:ext cx="8520599" cy="572699"/>
          </a:xfrm>
          <a:prstGeom prst="rect">
            <a:avLst/>
          </a:prstGeom>
        </p:spPr>
        <p:txBody>
          <a:bodyPr lIns="91425" tIns="91425" rIns="91425" bIns="91425" anchor="t" anchorCtr="0">
            <a:noAutofit/>
          </a:bodyPr>
          <a:lstStyle/>
          <a:p>
            <a:pPr>
              <a:spcBef>
                <a:spcPts val="0"/>
              </a:spcBef>
              <a:buNone/>
            </a:pPr>
            <a:r>
              <a:rPr lang="en" dirty="0" smtClean="0"/>
              <a:t>Consecration Bells</a:t>
            </a:r>
            <a:endParaRPr lang="en" dirty="0"/>
          </a:p>
        </p:txBody>
      </p:sp>
      <p:pic>
        <p:nvPicPr>
          <p:cNvPr id="2" name="Altar Server Training Consecration reduc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576072"/>
            <a:ext cx="8128000" cy="45720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End of Mass</a:t>
            </a:r>
          </a:p>
        </p:txBody>
      </p:sp>
      <p:sp>
        <p:nvSpPr>
          <p:cNvPr id="121" name="Shape 121"/>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dirty="0"/>
              <a:t>Process down the aisle as normal, but pause at the rear of the Church near the confessionals</a:t>
            </a:r>
          </a:p>
          <a:p>
            <a:pPr rtl="0">
              <a:spcBef>
                <a:spcPts val="0"/>
              </a:spcBef>
              <a:buNone/>
            </a:pPr>
            <a:r>
              <a:rPr lang="en" dirty="0"/>
              <a:t>The Celebrant will face the Crucifix, and say </a:t>
            </a:r>
            <a:r>
              <a:rPr lang="en" b="1" i="1" dirty="0" smtClean="0"/>
              <a:t>“Prosit”</a:t>
            </a:r>
            <a:endParaRPr lang="en" b="1" i="1" dirty="0"/>
          </a:p>
          <a:p>
            <a:pPr rtl="0">
              <a:spcBef>
                <a:spcPts val="0"/>
              </a:spcBef>
              <a:buNone/>
            </a:pPr>
            <a:r>
              <a:rPr lang="en" dirty="0"/>
              <a:t>The Servers will respond </a:t>
            </a:r>
            <a:r>
              <a:rPr lang="en" b="1" i="1" dirty="0" smtClean="0"/>
              <a:t>“Pro </a:t>
            </a:r>
            <a:r>
              <a:rPr lang="en" b="1" i="1" dirty="0"/>
              <a:t>Omnibus et </a:t>
            </a:r>
            <a:r>
              <a:rPr lang="en" b="1" i="1" dirty="0" smtClean="0"/>
              <a:t>Singulis”</a:t>
            </a:r>
            <a:endParaRPr lang="en" b="1" i="1" dirty="0"/>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20599" cy="572699"/>
          </a:xfrm>
        </p:spPr>
        <p:txBody>
          <a:bodyPr/>
          <a:lstStyle/>
          <a:p>
            <a:r>
              <a:rPr lang="en-US" dirty="0" smtClean="0"/>
              <a:t>Reverencing the Cross</a:t>
            </a:r>
            <a:endParaRPr lang="en-US" dirty="0"/>
          </a:p>
        </p:txBody>
      </p:sp>
      <p:pic>
        <p:nvPicPr>
          <p:cNvPr id="4" name="Altar server training New Exit reduc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576072"/>
            <a:ext cx="8128000" cy="4572000"/>
          </a:xfrm>
          <a:prstGeom prst="rect">
            <a:avLst/>
          </a:prstGeom>
        </p:spPr>
      </p:pic>
    </p:spTree>
    <p:extLst>
      <p:ext uri="{BB962C8B-B14F-4D97-AF65-F5344CB8AC3E}">
        <p14:creationId xmlns:p14="http://schemas.microsoft.com/office/powerpoint/2010/main" val="5330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Topics Discussed</a:t>
            </a:r>
          </a:p>
        </p:txBody>
      </p:sp>
      <p:sp>
        <p:nvSpPr>
          <p:cNvPr id="57" name="Shape 57"/>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a:t>Creedence table setup</a:t>
            </a:r>
          </a:p>
          <a:p>
            <a:pPr rtl="0">
              <a:spcBef>
                <a:spcPts val="0"/>
              </a:spcBef>
              <a:buNone/>
            </a:pPr>
            <a:r>
              <a:rPr lang="en"/>
              <a:t>Altar setup</a:t>
            </a:r>
          </a:p>
          <a:p>
            <a:pPr rtl="0">
              <a:spcBef>
                <a:spcPts val="0"/>
              </a:spcBef>
              <a:buNone/>
            </a:pPr>
            <a:r>
              <a:rPr lang="en"/>
              <a:t>Postures at Mass</a:t>
            </a:r>
          </a:p>
          <a:p>
            <a:pPr rtl="0">
              <a:spcBef>
                <a:spcPts val="0"/>
              </a:spcBef>
              <a:buNone/>
            </a:pPr>
            <a:r>
              <a:rPr lang="en"/>
              <a:t>Candles</a:t>
            </a:r>
          </a:p>
          <a:p>
            <a:pPr rtl="0">
              <a:spcBef>
                <a:spcPts val="0"/>
              </a:spcBef>
              <a:buNone/>
            </a:pPr>
            <a:r>
              <a:rPr lang="en"/>
              <a:t>Where to stand</a:t>
            </a:r>
          </a:p>
          <a:p>
            <a:pPr rtl="0">
              <a:spcBef>
                <a:spcPts val="0"/>
              </a:spcBef>
              <a:buNone/>
            </a:pPr>
            <a:r>
              <a:rPr lang="en"/>
              <a:t>New bell ringing procedures</a:t>
            </a:r>
          </a:p>
          <a:p>
            <a:pPr rtl="0">
              <a:spcBef>
                <a:spcPts val="0"/>
              </a:spcBef>
              <a:buNone/>
            </a:pPr>
            <a:r>
              <a:rPr lang="en"/>
              <a:t>New end of Mass procedures</a:t>
            </a:r>
          </a:p>
          <a:p>
            <a:pPr>
              <a:spcBef>
                <a:spcPts val="0"/>
              </a:spcBef>
              <a:buNone/>
            </a:pPr>
            <a:endParaRPr dirty="0"/>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283931"/>
            <a:ext cx="2807999" cy="755699"/>
          </a:xfrm>
          <a:prstGeom prst="rect">
            <a:avLst/>
          </a:prstGeom>
        </p:spPr>
        <p:txBody>
          <a:bodyPr lIns="91425" tIns="91425" rIns="91425" bIns="91425" anchor="b" anchorCtr="0">
            <a:noAutofit/>
          </a:bodyPr>
          <a:lstStyle/>
          <a:p>
            <a:pPr>
              <a:spcBef>
                <a:spcPts val="0"/>
              </a:spcBef>
              <a:buNone/>
            </a:pPr>
            <a:r>
              <a:rPr lang="en" dirty="0"/>
              <a:t>Creedence Table Setup</a:t>
            </a:r>
          </a:p>
        </p:txBody>
      </p:sp>
      <p:sp>
        <p:nvSpPr>
          <p:cNvPr id="63" name="Shape 63"/>
          <p:cNvSpPr txBox="1">
            <a:spLocks noGrp="1"/>
          </p:cNvSpPr>
          <p:nvPr>
            <p:ph type="body" idx="1"/>
          </p:nvPr>
        </p:nvSpPr>
        <p:spPr>
          <a:xfrm>
            <a:off x="311700" y="945653"/>
            <a:ext cx="3404999" cy="3179400"/>
          </a:xfrm>
          <a:prstGeom prst="rect">
            <a:avLst/>
          </a:prstGeom>
        </p:spPr>
        <p:txBody>
          <a:bodyPr lIns="91425" tIns="91425" rIns="91425" bIns="91425" anchor="t" anchorCtr="0">
            <a:noAutofit/>
          </a:bodyPr>
          <a:lstStyle/>
          <a:p>
            <a:pPr rtl="0">
              <a:spcBef>
                <a:spcPts val="0"/>
              </a:spcBef>
              <a:buNone/>
            </a:pPr>
            <a:r>
              <a:rPr lang="en" dirty="0"/>
              <a:t>Things to note:</a:t>
            </a:r>
          </a:p>
          <a:p>
            <a:pPr marL="457200" lvl="0" indent="-228600" rtl="0">
              <a:spcBef>
                <a:spcPts val="0"/>
              </a:spcBef>
              <a:buChar char="●"/>
            </a:pPr>
            <a:r>
              <a:rPr lang="en" dirty="0"/>
              <a:t>The Chalice is on the left side of the table. The front of the chalice (the side with the cross or embroidery if there is one) faces the altar</a:t>
            </a:r>
          </a:p>
          <a:p>
            <a:pPr marL="457200" lvl="0" indent="-228600" rtl="0">
              <a:spcBef>
                <a:spcPts val="0"/>
              </a:spcBef>
              <a:buChar char="●"/>
            </a:pPr>
            <a:r>
              <a:rPr lang="en" dirty="0"/>
              <a:t>The Ciborium (with unconsecrated hosts) if needed goes to the right of the Chalice</a:t>
            </a:r>
          </a:p>
          <a:p>
            <a:pPr marL="457200" lvl="0" indent="-228600" rtl="0">
              <a:spcBef>
                <a:spcPts val="0"/>
              </a:spcBef>
              <a:buChar char="●"/>
            </a:pPr>
            <a:r>
              <a:rPr lang="en" dirty="0"/>
              <a:t>The Cruets (with water and wine) go to the right of the Ciborium. On a Weekend Mass, the wine may be in the back of the church to be brought up during the mass with a Ciborium</a:t>
            </a:r>
          </a:p>
          <a:p>
            <a:pPr marL="457200" lvl="0" indent="-228600">
              <a:spcBef>
                <a:spcPts val="0"/>
              </a:spcBef>
              <a:buChar char="●"/>
            </a:pPr>
            <a:r>
              <a:rPr lang="en" dirty="0"/>
              <a:t>Lavabo and towel in front of Cruets</a:t>
            </a:r>
          </a:p>
        </p:txBody>
      </p:sp>
      <p:pic>
        <p:nvPicPr>
          <p:cNvPr id="64" name="Shape 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66588" y="1389598"/>
            <a:ext cx="4801336" cy="3601025"/>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555600"/>
            <a:ext cx="2807999" cy="755699"/>
          </a:xfrm>
          <a:prstGeom prst="rect">
            <a:avLst/>
          </a:prstGeom>
        </p:spPr>
        <p:txBody>
          <a:bodyPr lIns="91425" tIns="91425" rIns="91425" bIns="91425" anchor="b" anchorCtr="0">
            <a:noAutofit/>
          </a:bodyPr>
          <a:lstStyle/>
          <a:p>
            <a:pPr>
              <a:spcBef>
                <a:spcPts val="0"/>
              </a:spcBef>
              <a:buNone/>
            </a:pPr>
            <a:r>
              <a:rPr lang="en"/>
              <a:t>Altar Setup</a:t>
            </a:r>
          </a:p>
        </p:txBody>
      </p:sp>
      <p:sp>
        <p:nvSpPr>
          <p:cNvPr id="70" name="Shape 70"/>
          <p:cNvSpPr txBox="1">
            <a:spLocks noGrp="1"/>
          </p:cNvSpPr>
          <p:nvPr>
            <p:ph type="body" idx="1"/>
          </p:nvPr>
        </p:nvSpPr>
        <p:spPr>
          <a:xfrm>
            <a:off x="311700" y="1389600"/>
            <a:ext cx="3463800" cy="3179400"/>
          </a:xfrm>
          <a:prstGeom prst="rect">
            <a:avLst/>
          </a:prstGeom>
        </p:spPr>
        <p:txBody>
          <a:bodyPr lIns="91425" tIns="91425" rIns="91425" bIns="91425" anchor="t" anchorCtr="0">
            <a:noAutofit/>
          </a:bodyPr>
          <a:lstStyle/>
          <a:p>
            <a:pPr rtl="0">
              <a:spcBef>
                <a:spcPts val="0"/>
              </a:spcBef>
              <a:buNone/>
            </a:pPr>
            <a:r>
              <a:rPr lang="en" dirty="0"/>
              <a:t>The </a:t>
            </a:r>
            <a:r>
              <a:rPr lang="en" dirty="0" smtClean="0"/>
              <a:t>Missal </a:t>
            </a:r>
            <a:r>
              <a:rPr lang="en" dirty="0"/>
              <a:t>(the Book) goes to the left of the Crucifix</a:t>
            </a:r>
          </a:p>
          <a:p>
            <a:pPr rtl="0">
              <a:spcBef>
                <a:spcPts val="0"/>
              </a:spcBef>
              <a:buNone/>
            </a:pPr>
            <a:r>
              <a:rPr lang="en" dirty="0"/>
              <a:t>The Chalice is placed on the right of the Crucifix, to the left of the sheet under the plexiglass.</a:t>
            </a:r>
          </a:p>
          <a:p>
            <a:pPr rtl="0">
              <a:spcBef>
                <a:spcPts val="0"/>
              </a:spcBef>
              <a:buNone/>
            </a:pPr>
            <a:r>
              <a:rPr lang="en" dirty="0" smtClean="0"/>
              <a:t>The </a:t>
            </a:r>
            <a:r>
              <a:rPr lang="en" dirty="0"/>
              <a:t>Chalice is placed with the front facing the Crucifix. The Crucifix on the base of the Chalice is facing the Celebrant</a:t>
            </a:r>
          </a:p>
          <a:p>
            <a:pPr>
              <a:spcBef>
                <a:spcPts val="0"/>
              </a:spcBef>
              <a:buNone/>
            </a:pPr>
            <a:r>
              <a:rPr lang="en" dirty="0"/>
              <a:t>The Ciborium (if needed) will go on the plexiglass</a:t>
            </a:r>
          </a:p>
        </p:txBody>
      </p:sp>
      <p:pic>
        <p:nvPicPr>
          <p:cNvPr id="71" name="Shape 7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63300" y="1102349"/>
            <a:ext cx="5005199" cy="375389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Postures at Mass</a:t>
            </a:r>
          </a:p>
        </p:txBody>
      </p:sp>
      <p:sp>
        <p:nvSpPr>
          <p:cNvPr id="77" name="Shape 77"/>
          <p:cNvSpPr txBox="1">
            <a:spLocks noGrp="1"/>
          </p:cNvSpPr>
          <p:nvPr>
            <p:ph type="body" idx="1"/>
          </p:nvPr>
        </p:nvSpPr>
        <p:spPr>
          <a:xfrm>
            <a:off x="311700" y="1152475"/>
            <a:ext cx="5387099" cy="3416400"/>
          </a:xfrm>
          <a:prstGeom prst="rect">
            <a:avLst/>
          </a:prstGeom>
        </p:spPr>
        <p:txBody>
          <a:bodyPr lIns="91425" tIns="91425" rIns="91425" bIns="91425" anchor="t" anchorCtr="0">
            <a:noAutofit/>
          </a:bodyPr>
          <a:lstStyle/>
          <a:p>
            <a:pPr>
              <a:spcBef>
                <a:spcPts val="0"/>
              </a:spcBef>
              <a:buNone/>
            </a:pPr>
            <a:r>
              <a:rPr lang="en"/>
              <a:t>Hands: unless you are carrying something, your hands should be kept in front of your chest, palm to palm, fingers pointing upward. If you are carrying something in your right hand, your left hand should be held flat on your chest.</a:t>
            </a:r>
          </a:p>
        </p:txBody>
      </p:sp>
      <p:pic>
        <p:nvPicPr>
          <p:cNvPr id="78" name="Shape 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98800" y="888775"/>
            <a:ext cx="3185625" cy="336594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Postures at Mass</a:t>
            </a:r>
          </a:p>
        </p:txBody>
      </p:sp>
      <p:sp>
        <p:nvSpPr>
          <p:cNvPr id="84" name="Shape 84"/>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a:t>Eyes: always look where the action is: at the altar, the pulpit, chair, as the Mass moves along.</a:t>
            </a:r>
          </a:p>
          <a:p>
            <a:pPr rtl="0">
              <a:spcBef>
                <a:spcPts val="0"/>
              </a:spcBef>
              <a:buNone/>
            </a:pPr>
            <a:r>
              <a:rPr lang="en"/>
              <a:t>Standing: always stand up straight with both feet firmly on the floor - not leaning on one leg, not leaning on anything else.</a:t>
            </a:r>
          </a:p>
          <a:p>
            <a:pPr rtl="0">
              <a:spcBef>
                <a:spcPts val="0"/>
              </a:spcBef>
              <a:buNone/>
            </a:pPr>
            <a:r>
              <a:rPr lang="en"/>
              <a:t>Bowing: when you bow to somebody or something, it should be smooth, not jerky, forward inclination of your head and shoulders</a:t>
            </a:r>
          </a:p>
          <a:p>
            <a:pPr>
              <a:spcBef>
                <a:spcPts val="0"/>
              </a:spcBef>
              <a:buNone/>
            </a:pPr>
            <a:r>
              <a:rPr lang="en"/>
              <a:t>Kneeling: when kneeling, your body should be upright and your hands in front of your chest as mentioned above.</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Postures at Mass</a:t>
            </a:r>
          </a:p>
        </p:txBody>
      </p:sp>
      <p:sp>
        <p:nvSpPr>
          <p:cNvPr id="90" name="Shape 90"/>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a:spcBef>
                <a:spcPts val="0"/>
              </a:spcBef>
              <a:buNone/>
            </a:pPr>
            <a:r>
              <a:rPr lang="en"/>
              <a:t>Genuflecting: keep your hands in front of your chest while you go down on your right knee; do not lean forward any more than you must, but keep your body upright.</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Candles</a:t>
            </a:r>
          </a:p>
        </p:txBody>
      </p:sp>
      <p:sp>
        <p:nvSpPr>
          <p:cNvPr id="96" name="Shape 9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a:t>The candle lighter now has a real taper (previously we had a paraffin lighter) which must be advanced as it burns down using the black slider on the snuffer.</a:t>
            </a:r>
          </a:p>
          <a:p>
            <a:pPr rtl="0">
              <a:spcBef>
                <a:spcPts val="0"/>
              </a:spcBef>
              <a:buNone/>
            </a:pPr>
            <a:r>
              <a:rPr lang="en"/>
              <a:t>Do not pull the taper back into the snuffer to extinguish it - blow it out gently as there is wax on the taper that will spatter if you blow too hard</a:t>
            </a:r>
          </a:p>
          <a:p>
            <a:pPr rtl="0">
              <a:spcBef>
                <a:spcPts val="0"/>
              </a:spcBef>
              <a:buNone/>
            </a:pPr>
            <a:r>
              <a:rPr lang="en"/>
              <a:t>Candles are always in even numbers, except in Easter where we add the Paschal candle</a:t>
            </a:r>
          </a:p>
          <a:p>
            <a:pPr>
              <a:spcBef>
                <a:spcPts val="0"/>
              </a:spcBef>
              <a:buNone/>
            </a:pPr>
            <a:r>
              <a:rPr lang="en"/>
              <a:t>Light the candles at the tabernacle first, then the altar, then the Paschal candle. Put them out in the reverse order</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Where to stand</a:t>
            </a:r>
          </a:p>
        </p:txBody>
      </p:sp>
      <p:sp>
        <p:nvSpPr>
          <p:cNvPr id="102" name="Shape 102"/>
          <p:cNvSpPr txBox="1">
            <a:spLocks noGrp="1"/>
          </p:cNvSpPr>
          <p:nvPr>
            <p:ph type="body" idx="1"/>
          </p:nvPr>
        </p:nvSpPr>
        <p:spPr>
          <a:xfrm>
            <a:off x="311700" y="1152475"/>
            <a:ext cx="3288599" cy="3416400"/>
          </a:xfrm>
          <a:prstGeom prst="rect">
            <a:avLst/>
          </a:prstGeom>
        </p:spPr>
        <p:txBody>
          <a:bodyPr lIns="91425" tIns="91425" rIns="91425" bIns="91425" anchor="t" anchorCtr="0">
            <a:noAutofit/>
          </a:bodyPr>
          <a:lstStyle/>
          <a:p>
            <a:pPr>
              <a:spcBef>
                <a:spcPts val="0"/>
              </a:spcBef>
              <a:buNone/>
            </a:pPr>
            <a:r>
              <a:rPr lang="en"/>
              <a:t>When serving the Celebrant, the Servers should stand just off the rug on which the Celebrant is standing. Stand parallel to the edge of the rug and wait for the Celebrant to come to you.</a:t>
            </a:r>
          </a:p>
        </p:txBody>
      </p:sp>
      <p:pic>
        <p:nvPicPr>
          <p:cNvPr id="103" name="Shape 10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79487" y="0"/>
            <a:ext cx="3857625" cy="51435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75DB0AFA9D4FB73180A93193800B" ma:contentTypeVersion="3" ma:contentTypeDescription="Create a new document." ma:contentTypeScope="" ma:versionID="f9f8c4a244c9c76e633dd67101a2a497">
  <xsd:schema xmlns:xsd="http://www.w3.org/2001/XMLSchema" xmlns:xs="http://www.w3.org/2001/XMLSchema" xmlns:p="http://schemas.microsoft.com/office/2006/metadata/properties" xmlns:ns2="d6f5107d-a6fa-4502-bea4-6bc4b6c2125e" targetNamespace="http://schemas.microsoft.com/office/2006/metadata/properties" ma:root="true" ma:fieldsID="1b4774a1b60752be37a7870cf35c750a" ns2:_="">
    <xsd:import namespace="d6f5107d-a6fa-4502-bea4-6bc4b6c2125e"/>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5107d-a6fa-4502-bea4-6bc4b6c212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CF0BF2-611B-476A-B13E-918DF0AA2C02}">
  <ds:schemaRefs>
    <ds:schemaRef ds:uri="http://schemas.microsoft.com/office/2006/metadata/properties"/>
    <ds:schemaRef ds:uri="d6f5107d-a6fa-4502-bea4-6bc4b6c2125e"/>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D8D871-0D0A-433A-944A-4B7BD3DD6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f5107d-a6fa-4502-bea4-6bc4b6c212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627905-3886-4D0D-B9DF-6871617F64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659</Words>
  <Application>Microsoft Macintosh PowerPoint</Application>
  <PresentationFormat>On-screen Show (16:9)</PresentationFormat>
  <Paragraphs>47</Paragraphs>
  <Slides>14</Slides>
  <Notes>12</Notes>
  <HiddenSlides>0</HiddenSlides>
  <MMClips>3</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14</vt:i4>
      </vt:variant>
    </vt:vector>
  </HeadingPairs>
  <TitlesOfParts>
    <vt:vector size="16" baseType="lpstr">
      <vt:lpstr>Arial</vt:lpstr>
      <vt:lpstr>simple-light-2</vt:lpstr>
      <vt:lpstr>Altar Server Training</vt:lpstr>
      <vt:lpstr>Topics Discussed</vt:lpstr>
      <vt:lpstr>Creedence Table Setup</vt:lpstr>
      <vt:lpstr>Altar Setup</vt:lpstr>
      <vt:lpstr>Postures at Mass</vt:lpstr>
      <vt:lpstr>Postures at Mass</vt:lpstr>
      <vt:lpstr>Postures at Mass</vt:lpstr>
      <vt:lpstr>Candles</vt:lpstr>
      <vt:lpstr>Where to stand</vt:lpstr>
      <vt:lpstr>New Bell Procedures Beginning November 28</vt:lpstr>
      <vt:lpstr>Epiclesis Bells</vt:lpstr>
      <vt:lpstr>Consecration Bells</vt:lpstr>
      <vt:lpstr>End of Mass</vt:lpstr>
      <vt:lpstr>Reverencing the Cross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 Server Training</dc:title>
  <cp:lastModifiedBy>Melissa Bradford</cp:lastModifiedBy>
  <cp:revision>5</cp:revision>
  <dcterms:modified xsi:type="dcterms:W3CDTF">2017-03-28T00:01:08Z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0x010100F56C75DB0AFA9D4FB73180A93193800B</vt:lpwstr>
  </property>
</Properties>
</file>